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8" r:id="rId2"/>
  </p:sldIdLst>
  <p:sldSz cx="86868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627"/>
  </p:normalViewPr>
  <p:slideViewPr>
    <p:cSldViewPr snapToGrid="0" snapToObjects="1">
      <p:cViewPr varScale="1">
        <p:scale>
          <a:sx n="47" d="100"/>
          <a:sy n="47" d="100"/>
        </p:scale>
        <p:origin x="23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ussellkamp\Desktop\monthly%20report%20perf%20and%20grap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FELRA/UFCW Cash Flow Matching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Sheet1!$E$20</c:f>
              <c:strCache>
                <c:ptCount val="1"/>
                <c:pt idx="0">
                  <c:v>CLI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Sheet1!$D$21:$D$23</c:f>
              <c:strCache>
                <c:ptCount val="3"/>
                <c:pt idx="0">
                  <c:v>Month</c:v>
                </c:pt>
                <c:pt idx="1">
                  <c:v>YTD</c:v>
                </c:pt>
                <c:pt idx="2">
                  <c:v>Since Inception</c:v>
                </c:pt>
              </c:strCache>
            </c:strRef>
          </c:cat>
          <c:val>
            <c:numRef>
              <c:f>Sheet1!$E$21:$E$23</c:f>
              <c:numCache>
                <c:formatCode>0.00</c:formatCode>
                <c:ptCount val="3"/>
                <c:pt idx="0" formatCode="General">
                  <c:v>-0.83</c:v>
                </c:pt>
                <c:pt idx="1">
                  <c:v>1.94</c:v>
                </c:pt>
                <c:pt idx="2" formatCode="General">
                  <c:v>3.66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4-F24A-BD6C-6904F4093BBC}"/>
            </c:ext>
          </c:extLst>
        </c:ser>
        <c:ser>
          <c:idx val="1"/>
          <c:order val="1"/>
          <c:tx>
            <c:strRef>
              <c:f>Sheet1!$F$20</c:f>
              <c:strCache>
                <c:ptCount val="1"/>
                <c:pt idx="0">
                  <c:v>Loomis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Sheet1!$D$21:$D$23</c:f>
              <c:strCache>
                <c:ptCount val="3"/>
                <c:pt idx="0">
                  <c:v>Month</c:v>
                </c:pt>
                <c:pt idx="1">
                  <c:v>YTD</c:v>
                </c:pt>
                <c:pt idx="2">
                  <c:v>Since Inception</c:v>
                </c:pt>
              </c:strCache>
            </c:strRef>
          </c:cat>
          <c:val>
            <c:numRef>
              <c:f>Sheet1!$F$21:$F$23</c:f>
              <c:numCache>
                <c:formatCode>0.00</c:formatCode>
                <c:ptCount val="3"/>
                <c:pt idx="0" formatCode="General">
                  <c:v>-0.74</c:v>
                </c:pt>
                <c:pt idx="1">
                  <c:v>2.44</c:v>
                </c:pt>
                <c:pt idx="2" formatCode="General">
                  <c:v>5.61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44-F24A-BD6C-6904F4093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8130512"/>
        <c:axId val="1027989104"/>
      </c:barChart>
      <c:catAx>
        <c:axId val="102813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989104"/>
        <c:crosses val="autoZero"/>
        <c:auto val="1"/>
        <c:lblAlgn val="ctr"/>
        <c:lblOffset val="100"/>
        <c:noMultiLvlLbl val="0"/>
      </c:catAx>
      <c:valAx>
        <c:axId val="102798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813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F21B7-033B-A041-AFCC-A8B4816BE249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0450" y="1143000"/>
            <a:ext cx="2197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42393-1771-A644-9A63-FFC99F71A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49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1510" y="1995312"/>
            <a:ext cx="7383780" cy="4244622"/>
          </a:xfrm>
        </p:spPr>
        <p:txBody>
          <a:bodyPr anchor="b"/>
          <a:lstStyle>
            <a:lvl1pPr algn="ctr"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6403623"/>
            <a:ext cx="6515100" cy="2943577"/>
          </a:xfrm>
        </p:spPr>
        <p:txBody>
          <a:bodyPr/>
          <a:lstStyle>
            <a:lvl1pPr marL="0" indent="0" algn="ctr">
              <a:buNone/>
              <a:defRPr sz="2280"/>
            </a:lvl1pPr>
            <a:lvl2pPr marL="434340" indent="0" algn="ctr">
              <a:buNone/>
              <a:defRPr sz="1900"/>
            </a:lvl2pPr>
            <a:lvl3pPr marL="868680" indent="0" algn="ctr">
              <a:buNone/>
              <a:defRPr sz="1710"/>
            </a:lvl3pPr>
            <a:lvl4pPr marL="1303020" indent="0" algn="ctr">
              <a:buNone/>
              <a:defRPr sz="1520"/>
            </a:lvl4pPr>
            <a:lvl5pPr marL="1737360" indent="0" algn="ctr">
              <a:buNone/>
              <a:defRPr sz="1520"/>
            </a:lvl5pPr>
            <a:lvl6pPr marL="2171700" indent="0" algn="ctr">
              <a:buNone/>
              <a:defRPr sz="1520"/>
            </a:lvl6pPr>
            <a:lvl7pPr marL="2606040" indent="0" algn="ctr">
              <a:buNone/>
              <a:defRPr sz="1520"/>
            </a:lvl7pPr>
            <a:lvl8pPr marL="3040380" indent="0" algn="ctr">
              <a:buNone/>
              <a:defRPr sz="1520"/>
            </a:lvl8pPr>
            <a:lvl9pPr marL="3474720" indent="0" algn="ctr">
              <a:buNone/>
              <a:defRPr sz="1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2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3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94" y="3039537"/>
            <a:ext cx="7492365" cy="5071532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694" y="8159048"/>
            <a:ext cx="7492365" cy="2666999"/>
          </a:xfrm>
        </p:spPr>
        <p:txBody>
          <a:bodyPr/>
          <a:lstStyle>
            <a:lvl1pPr marL="0" indent="0">
              <a:buNone/>
              <a:defRPr sz="2280">
                <a:solidFill>
                  <a:schemeClr val="tx1"/>
                </a:solidFill>
              </a:defRPr>
            </a:lvl1pPr>
            <a:lvl2pPr marL="4343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68680" indent="0">
              <a:buNone/>
              <a:defRPr sz="1710">
                <a:solidFill>
                  <a:schemeClr val="tx1">
                    <a:tint val="75000"/>
                  </a:schemeClr>
                </a:solidFill>
              </a:defRPr>
            </a:lvl3pPr>
            <a:lvl4pPr marL="13030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4pPr>
            <a:lvl5pPr marL="173736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5pPr>
            <a:lvl6pPr marL="217170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6pPr>
            <a:lvl7pPr marL="260604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7pPr>
            <a:lvl8pPr marL="304038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8pPr>
            <a:lvl9pPr marL="3474720" indent="0">
              <a:buNone/>
              <a:defRPr sz="1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5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7218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7693" y="3245556"/>
            <a:ext cx="369189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2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649114"/>
            <a:ext cx="749236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350" y="2988734"/>
            <a:ext cx="3674923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350" y="4453467"/>
            <a:ext cx="367492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7693" y="2988734"/>
            <a:ext cx="3693021" cy="1464732"/>
          </a:xfrm>
        </p:spPr>
        <p:txBody>
          <a:bodyPr anchor="b"/>
          <a:lstStyle>
            <a:lvl1pPr marL="0" indent="0">
              <a:buNone/>
              <a:defRPr sz="2280" b="1"/>
            </a:lvl1pPr>
            <a:lvl2pPr marL="434340" indent="0">
              <a:buNone/>
              <a:defRPr sz="1900" b="1"/>
            </a:lvl2pPr>
            <a:lvl3pPr marL="868680" indent="0">
              <a:buNone/>
              <a:defRPr sz="1710" b="1"/>
            </a:lvl3pPr>
            <a:lvl4pPr marL="1303020" indent="0">
              <a:buNone/>
              <a:defRPr sz="1520" b="1"/>
            </a:lvl4pPr>
            <a:lvl5pPr marL="1737360" indent="0">
              <a:buNone/>
              <a:defRPr sz="1520" b="1"/>
            </a:lvl5pPr>
            <a:lvl6pPr marL="2171700" indent="0">
              <a:buNone/>
              <a:defRPr sz="1520" b="1"/>
            </a:lvl6pPr>
            <a:lvl7pPr marL="2606040" indent="0">
              <a:buNone/>
              <a:defRPr sz="1520" b="1"/>
            </a:lvl7pPr>
            <a:lvl8pPr marL="3040380" indent="0">
              <a:buNone/>
              <a:defRPr sz="1520" b="1"/>
            </a:lvl8pPr>
            <a:lvl9pPr marL="3474720" indent="0">
              <a:buNone/>
              <a:defRPr sz="1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7693" y="4453467"/>
            <a:ext cx="3693021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8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3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2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021" y="1755425"/>
            <a:ext cx="4397693" cy="8664222"/>
          </a:xfrm>
        </p:spPr>
        <p:txBody>
          <a:bodyPr/>
          <a:lstStyle>
            <a:lvl1pPr>
              <a:defRPr sz="3040"/>
            </a:lvl1pPr>
            <a:lvl2pPr>
              <a:defRPr sz="2660"/>
            </a:lvl2pPr>
            <a:lvl3pPr>
              <a:defRPr sz="228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3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349" y="812800"/>
            <a:ext cx="2801719" cy="2844800"/>
          </a:xfrm>
        </p:spPr>
        <p:txBody>
          <a:bodyPr anchor="b"/>
          <a:lstStyle>
            <a:lvl1pPr>
              <a:defRPr sz="30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93021" y="1755425"/>
            <a:ext cx="4397693" cy="8664222"/>
          </a:xfrm>
        </p:spPr>
        <p:txBody>
          <a:bodyPr anchor="t"/>
          <a:lstStyle>
            <a:lvl1pPr marL="0" indent="0">
              <a:buNone/>
              <a:defRPr sz="3040"/>
            </a:lvl1pPr>
            <a:lvl2pPr marL="434340" indent="0">
              <a:buNone/>
              <a:defRPr sz="2660"/>
            </a:lvl2pPr>
            <a:lvl3pPr marL="868680" indent="0">
              <a:buNone/>
              <a:defRPr sz="2280"/>
            </a:lvl3pPr>
            <a:lvl4pPr marL="1303020" indent="0">
              <a:buNone/>
              <a:defRPr sz="1900"/>
            </a:lvl4pPr>
            <a:lvl5pPr marL="1737360" indent="0">
              <a:buNone/>
              <a:defRPr sz="1900"/>
            </a:lvl5pPr>
            <a:lvl6pPr marL="2171700" indent="0">
              <a:buNone/>
              <a:defRPr sz="1900"/>
            </a:lvl6pPr>
            <a:lvl7pPr marL="2606040" indent="0">
              <a:buNone/>
              <a:defRPr sz="1900"/>
            </a:lvl7pPr>
            <a:lvl8pPr marL="3040380" indent="0">
              <a:buNone/>
              <a:defRPr sz="1900"/>
            </a:lvl8pPr>
            <a:lvl9pPr marL="3474720" indent="0">
              <a:buNone/>
              <a:defRPr sz="19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349" y="3657600"/>
            <a:ext cx="2801719" cy="6776156"/>
          </a:xfrm>
        </p:spPr>
        <p:txBody>
          <a:bodyPr/>
          <a:lstStyle>
            <a:lvl1pPr marL="0" indent="0">
              <a:buNone/>
              <a:defRPr sz="1520"/>
            </a:lvl1pPr>
            <a:lvl2pPr marL="434340" indent="0">
              <a:buNone/>
              <a:defRPr sz="1330"/>
            </a:lvl2pPr>
            <a:lvl3pPr marL="868680" indent="0">
              <a:buNone/>
              <a:defRPr sz="1140"/>
            </a:lvl3pPr>
            <a:lvl4pPr marL="1303020" indent="0">
              <a:buNone/>
              <a:defRPr sz="950"/>
            </a:lvl4pPr>
            <a:lvl5pPr marL="1737360" indent="0">
              <a:buNone/>
              <a:defRPr sz="950"/>
            </a:lvl5pPr>
            <a:lvl6pPr marL="2171700" indent="0">
              <a:buNone/>
              <a:defRPr sz="950"/>
            </a:lvl6pPr>
            <a:lvl7pPr marL="2606040" indent="0">
              <a:buNone/>
              <a:defRPr sz="950"/>
            </a:lvl7pPr>
            <a:lvl8pPr marL="3040380" indent="0">
              <a:buNone/>
              <a:defRPr sz="950"/>
            </a:lvl8pPr>
            <a:lvl9pPr marL="3474720" indent="0">
              <a:buNone/>
              <a:defRPr sz="9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9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5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6492" y="649111"/>
            <a:ext cx="1873091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7218" y="649111"/>
            <a:ext cx="5510689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5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7218" y="649114"/>
            <a:ext cx="749236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18" y="3245556"/>
            <a:ext cx="749236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218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8DE57-3A3B-B14F-8C19-5C107361ABA8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77503" y="11300181"/>
            <a:ext cx="293179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35053" y="11300181"/>
            <a:ext cx="195453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CCC39-1034-E74F-B03B-4F3273554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9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68680" rtl="0" eaLnBrk="1" latinLnBrk="0" hangingPunct="1">
        <a:lnSpc>
          <a:spcPct val="90000"/>
        </a:lnSpc>
        <a:spcBef>
          <a:spcPct val="0"/>
        </a:spcBef>
        <a:buNone/>
        <a:defRPr sz="41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170" indent="-217170" algn="l" defTabSz="868680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1pPr>
      <a:lvl2pPr marL="6515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8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201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95453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38887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82321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25755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691890" indent="-217170" algn="l" defTabSz="868680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1pPr>
      <a:lvl2pPr marL="4343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2pPr>
      <a:lvl3pPr marL="8686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3pPr>
      <a:lvl4pPr marL="13030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4pPr>
      <a:lvl5pPr marL="173736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5pPr>
      <a:lvl6pPr marL="217170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6pPr>
      <a:lvl7pPr marL="260604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7pPr>
      <a:lvl8pPr marL="304038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8pPr>
      <a:lvl9pPr marL="3474720" algn="l" defTabSz="868680" rtl="0" eaLnBrk="1" latinLnBrk="0" hangingPunct="1">
        <a:defRPr sz="1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EAECF-C1CE-2A42-8114-944308C11ABE}"/>
              </a:ext>
            </a:extLst>
          </p:cNvPr>
          <p:cNvSpPr txBox="1"/>
          <p:nvPr/>
        </p:nvSpPr>
        <p:spPr>
          <a:xfrm>
            <a:off x="3995531" y="437321"/>
            <a:ext cx="3597965" cy="1138966"/>
          </a:xfrm>
          <a:prstGeom prst="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67" b="1" dirty="0"/>
              <a:t>FELRA/UFCW</a:t>
            </a:r>
          </a:p>
          <a:p>
            <a:pPr algn="ctr"/>
            <a:r>
              <a:rPr lang="en-US" sz="2267" b="1" dirty="0"/>
              <a:t>Month-end Review</a:t>
            </a:r>
          </a:p>
          <a:p>
            <a:pPr algn="ctr"/>
            <a:r>
              <a:rPr lang="en-US" sz="2267" b="1" dirty="0"/>
              <a:t>May 31, 2023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F8C7D6-E20F-B447-A37E-3D9F9F9E9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288954"/>
              </p:ext>
            </p:extLst>
          </p:nvPr>
        </p:nvGraphicFramePr>
        <p:xfrm>
          <a:off x="457200" y="2027583"/>
          <a:ext cx="7871791" cy="31318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7341">
                  <a:extLst>
                    <a:ext uri="{9D8B030D-6E8A-4147-A177-3AD203B41FA5}">
                      <a16:colId xmlns:a16="http://schemas.microsoft.com/office/drawing/2014/main" val="1033650414"/>
                    </a:ext>
                  </a:extLst>
                </a:gridCol>
                <a:gridCol w="2273618">
                  <a:extLst>
                    <a:ext uri="{9D8B030D-6E8A-4147-A177-3AD203B41FA5}">
                      <a16:colId xmlns:a16="http://schemas.microsoft.com/office/drawing/2014/main" val="1494855618"/>
                    </a:ext>
                  </a:extLst>
                </a:gridCol>
                <a:gridCol w="2420832">
                  <a:extLst>
                    <a:ext uri="{9D8B030D-6E8A-4147-A177-3AD203B41FA5}">
                      <a16:colId xmlns:a16="http://schemas.microsoft.com/office/drawing/2014/main" val="4105799921"/>
                    </a:ext>
                  </a:extLst>
                </a:gridCol>
              </a:tblGrid>
              <a:tr h="371889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SFA Liabilities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LBP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2413067710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FV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Cash Flows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$1,6</a:t>
                      </a:r>
                      <a:r>
                        <a:rPr lang="en-US" sz="171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02,866,667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</a:t>
                      </a:r>
                      <a:r>
                        <a:rPr lang="en-US" sz="171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1,606,549,552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90169040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PV </a:t>
                      </a:r>
                      <a:r>
                        <a:rPr lang="en-US" sz="1700" b="1" u="none" strike="noStrike" dirty="0" err="1">
                          <a:effectLst/>
                        </a:rPr>
                        <a:t>Liab</a:t>
                      </a:r>
                      <a:r>
                        <a:rPr lang="en-US" sz="1700" b="1" u="none" strike="noStrike" dirty="0">
                          <a:effectLst/>
                        </a:rPr>
                        <a:t>./LBP MV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</a:t>
                      </a:r>
                      <a:r>
                        <a:rPr lang="en-US" sz="171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1,259,590,932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$</a:t>
                      </a:r>
                      <a:r>
                        <a:rPr lang="en-US" sz="171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1,255,763,621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268964524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Cash Balance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$10,765,684</a:t>
                      </a:r>
                      <a:endParaRPr lang="en-US" sz="1700" b="1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9006572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Yield to Worst (YTW)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4.96%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700" b="1" u="none" strike="noStrike" dirty="0">
                        <a:effectLst/>
                      </a:endParaRPr>
                    </a:p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5.47%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3768719993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Discount Rate (IRR)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4.99%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5.52%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78872799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 err="1">
                          <a:effectLst/>
                        </a:rPr>
                        <a:t>MDuration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4.51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4.18 years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1392073081"/>
                  </a:ext>
                </a:extLst>
              </a:tr>
              <a:tr h="3718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Average Rating</a:t>
                      </a:r>
                      <a:endParaRPr lang="en-US" sz="1700" b="1" i="0" u="none" strike="noStrike" dirty="0">
                        <a:solidFill>
                          <a:srgbClr val="4F81BD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AA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1" u="none" strike="noStrike" dirty="0">
                          <a:effectLst/>
                        </a:rPr>
                        <a:t>BBB+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0453" marR="10453" marT="10453" marB="0" anchor="b"/>
                </a:tc>
                <a:extLst>
                  <a:ext uri="{0D108BD9-81ED-4DB2-BD59-A6C34878D82A}">
                    <a16:rowId xmlns:a16="http://schemas.microsoft.com/office/drawing/2014/main" val="4026979290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CBB28E6-79C3-4D44-8BAA-4BE8313212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2" y="0"/>
            <a:ext cx="2768381" cy="1688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110E02-75EE-AE4F-8BED-344C4DB7D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8" y="8604165"/>
            <a:ext cx="7871791" cy="3150513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ED9570B-98E9-B34C-AE9C-7C0768272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3346525"/>
              </p:ext>
            </p:extLst>
          </p:nvPr>
        </p:nvGraphicFramePr>
        <p:xfrm>
          <a:off x="457199" y="5498552"/>
          <a:ext cx="7871790" cy="2850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6951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10933</TotalTime>
  <Words>71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 Kamp</dc:creator>
  <cp:lastModifiedBy>Ronald Ryan</cp:lastModifiedBy>
  <cp:revision>28</cp:revision>
  <cp:lastPrinted>2022-08-12T14:18:00Z</cp:lastPrinted>
  <dcterms:created xsi:type="dcterms:W3CDTF">2022-08-11T21:32:08Z</dcterms:created>
  <dcterms:modified xsi:type="dcterms:W3CDTF">2023-06-05T14:31:06Z</dcterms:modified>
</cp:coreProperties>
</file>